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handoutMasterIdLst>
    <p:handoutMasterId r:id="rId23"/>
  </p:handoutMasterIdLst>
  <p:sldIdLst>
    <p:sldId id="273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E92D8-F791-464D-A0E7-05C5DF4B575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3FA44-23B9-4D6C-B39C-CCDAE26FB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B2E4E-5C5F-4E8E-B075-911B9972DDCA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2D051-29D0-4EA3-AF16-655421E1C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D051-29D0-4EA3-AF16-655421E1C5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0097D5-C52A-4E01-A44D-529DD78DB983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B522E9-CC8C-44F1-A6F7-821905A89244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39EF3-BEC8-47A4-98F5-9F0A6CE61AEF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E9B3B-E0C0-467D-A1F3-7A22ABDDE140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82A8B-D76C-4144-A97B-670782EC5B95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D9E8F-18F6-4D87-8E01-EBBD1BC707BB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652B3-400F-437D-8BCF-ADAFFCD3B0A6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41E31-7C4E-4DE8-9AC1-758AA05CF3DA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32AEF9-DD86-444F-8E2C-569ABADDE0EC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CC56A-7232-4798-8A4D-C16E8C1F3CC0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257C1-CA1F-4FED-8756-BD0E488E827C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8A8C47-E704-4882-A90C-AD689DA3768C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295400"/>
            <a:ext cx="7406640" cy="2057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Na</a:t>
            </a:r>
            <a:r>
              <a:rPr lang="sr-Latn-RS" dirty="0" smtClean="0"/>
              <a:t>i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en-US" dirty="0" err="1" smtClean="0"/>
              <a:t>algoritam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RS" dirty="0" smtClean="0"/>
              <a:t>detektovanje lažnih imena profila </a:t>
            </a:r>
            <a:r>
              <a:rPr lang="en-US" dirty="0" smtClean="0"/>
              <a:t>u </a:t>
            </a:r>
            <a:r>
              <a:rPr lang="en-US" dirty="0" err="1" smtClean="0"/>
              <a:t>socijalnim</a:t>
            </a:r>
            <a:r>
              <a:rPr lang="en-US" dirty="0" smtClean="0"/>
              <a:t> </a:t>
            </a:r>
            <a:r>
              <a:rPr lang="en-US" dirty="0" err="1" smtClean="0"/>
              <a:t>mre</a:t>
            </a:r>
            <a:r>
              <a:rPr lang="sr-Latn-RS" dirty="0" smtClean="0"/>
              <a:t>žama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334000"/>
            <a:ext cx="3657600" cy="609600"/>
          </a:xfrm>
        </p:spPr>
        <p:txBody>
          <a:bodyPr/>
          <a:lstStyle/>
          <a:p>
            <a:pPr algn="r"/>
            <a:r>
              <a:rPr lang="sr-Latn-RS" dirty="0" smtClean="0"/>
              <a:t> Vladan Djuric 3229</a:t>
            </a:r>
            <a:r>
              <a:rPr lang="en-US" dirty="0" smtClean="0"/>
              <a:t>/</a:t>
            </a:r>
            <a:r>
              <a:rPr lang="sr-Latn-RS" dirty="0" smtClean="0"/>
              <a:t>2014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5334000"/>
            <a:ext cx="3657600" cy="6096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Beogradu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20.12.2014.</a:t>
            </a:r>
            <a:endParaRPr kumimoji="0" lang="sr-Latn-R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r>
              <a:rPr lang="en-US" dirty="0" smtClean="0"/>
              <a:t>/1</a:t>
            </a:r>
            <a:r>
              <a:rPr lang="sr-Latn-R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Naive 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Autofit/>
          </a:bodyPr>
          <a:lstStyle/>
          <a:p>
            <a:r>
              <a:rPr lang="sr-Latn-RS" sz="2500" dirty="0" smtClean="0"/>
              <a:t>Ako je </a:t>
            </a:r>
            <a:r>
              <a:rPr lang="el-GR" sz="2500" dirty="0" smtClean="0"/>
              <a:t>θ</a:t>
            </a:r>
            <a:r>
              <a:rPr lang="sr-Latn-RS" sz="2500" dirty="0" smtClean="0"/>
              <a:t>wy verovatnoća da se  reč w nadje u klasi y</a:t>
            </a:r>
          </a:p>
          <a:p>
            <a:pPr>
              <a:buNone/>
            </a:pPr>
            <a:r>
              <a:rPr lang="sr-Latn-RS" sz="2500" dirty="0" smtClean="0"/>
              <a:t>	onda važi:</a:t>
            </a:r>
          </a:p>
          <a:p>
            <a:pPr>
              <a:buNone/>
            </a:pPr>
            <a:endParaRPr lang="sr-Latn-RS" sz="2500" dirty="0" smtClean="0"/>
          </a:p>
          <a:p>
            <a:pPr>
              <a:buNone/>
            </a:pPr>
            <a:r>
              <a:rPr lang="sr-Latn-RS" sz="2500" dirty="0" smtClean="0"/>
              <a:t>	</a:t>
            </a:r>
          </a:p>
          <a:p>
            <a:pPr>
              <a:buNone/>
            </a:pPr>
            <a:r>
              <a:rPr lang="sr-Latn-RS" sz="2500" dirty="0" smtClean="0"/>
              <a:t>	gde fw označava broj ponavljanja reči w u vektoru</a:t>
            </a:r>
          </a:p>
          <a:p>
            <a:pPr>
              <a:buNone/>
            </a:pPr>
            <a:r>
              <a:rPr lang="sr-Latn-RS" sz="2500" dirty="0" smtClean="0"/>
              <a:t>	(x1, ..., xm).  Ako je klasa Y binarna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sr-Latn-RS" sz="2500" dirty="0" smtClean="0"/>
              <a:t>onda izraz</a:t>
            </a:r>
            <a:r>
              <a:rPr lang="en-US" sz="2500" dirty="0" smtClean="0"/>
              <a:t> (1)</a:t>
            </a:r>
            <a:r>
              <a:rPr lang="sr-Latn-RS" sz="2500" dirty="0" smtClean="0"/>
              <a:t> može</a:t>
            </a:r>
            <a:r>
              <a:rPr lang="en-US" sz="2500" dirty="0" smtClean="0"/>
              <a:t> </a:t>
            </a:r>
            <a:r>
              <a:rPr lang="sr-Latn-RS" sz="2500" dirty="0" smtClean="0"/>
              <a:t>da se uprosti</a:t>
            </a:r>
            <a:r>
              <a:rPr lang="en-US" sz="2500" dirty="0" smtClean="0"/>
              <a:t> </a:t>
            </a:r>
            <a:r>
              <a:rPr lang="en-US" sz="2500" dirty="0" err="1" smtClean="0"/>
              <a:t>deljenjem</a:t>
            </a:r>
            <a:endParaRPr lang="sr-Latn-RS" sz="2500" dirty="0" smtClean="0"/>
          </a:p>
          <a:p>
            <a:pPr>
              <a:buNone/>
            </a:pPr>
            <a:r>
              <a:rPr lang="en-US" sz="2500" dirty="0" smtClean="0"/>
              <a:t> </a:t>
            </a:r>
            <a:r>
              <a:rPr lang="sr-Latn-RS" sz="2500" dirty="0" smtClean="0"/>
              <a:t>	</a:t>
            </a:r>
            <a:r>
              <a:rPr lang="en-US" sz="2500" dirty="0" err="1" smtClean="0"/>
              <a:t>deljenika</a:t>
            </a:r>
            <a:r>
              <a:rPr lang="en-U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delioca</a:t>
            </a:r>
            <a:r>
              <a:rPr lang="en-US" sz="2500" dirty="0" smtClean="0"/>
              <a:t> z</a:t>
            </a:r>
            <a:r>
              <a:rPr lang="sr-Latn-RS" sz="2500" dirty="0" smtClean="0"/>
              <a:t>a y=0</a:t>
            </a:r>
            <a:r>
              <a:rPr lang="en-US" sz="2500" dirty="0" smtClean="0"/>
              <a:t> </a:t>
            </a:r>
            <a:r>
              <a:rPr lang="sr-Latn-RS" sz="2500" dirty="0" smtClean="0"/>
              <a:t> </a:t>
            </a:r>
            <a:r>
              <a:rPr lang="en-US" sz="2500" dirty="0" err="1" smtClean="0"/>
              <a:t>sa</a:t>
            </a:r>
            <a:r>
              <a:rPr lang="sr-Latn-RS" sz="2500" dirty="0" smtClean="0"/>
              <a:t>              </a:t>
            </a:r>
            <a:r>
              <a:rPr lang="en-US" sz="2500" dirty="0" smtClean="0"/>
              <a:t> </a:t>
            </a:r>
            <a:r>
              <a:rPr lang="sr-Latn-RS" sz="2500" dirty="0" smtClean="0"/>
              <a:t>                  :          </a:t>
            </a:r>
          </a:p>
          <a:p>
            <a:pPr>
              <a:buNone/>
            </a:pPr>
            <a:endParaRPr lang="sr-Latn-RS" sz="2500" dirty="0" smtClean="0"/>
          </a:p>
          <a:p>
            <a:pPr>
              <a:buNone/>
            </a:pPr>
            <a:endParaRPr lang="sr-Latn-RS" sz="2500" dirty="0" smtClean="0"/>
          </a:p>
          <a:p>
            <a:pPr>
              <a:buNone/>
            </a:pPr>
            <a:r>
              <a:rPr lang="sr-Latn-RS" sz="2500" dirty="0" smtClean="0"/>
              <a:t>	</a:t>
            </a:r>
          </a:p>
        </p:txBody>
      </p:sp>
      <p:pic>
        <p:nvPicPr>
          <p:cNvPr id="3075" name="Picture 3" descr="C:\Users\Vladan sep 2013\Desktop\PSZ\slike\4 a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286000"/>
            <a:ext cx="4962525" cy="885825"/>
          </a:xfrm>
          <a:prstGeom prst="rect">
            <a:avLst/>
          </a:prstGeom>
          <a:noFill/>
        </p:spPr>
      </p:pic>
      <p:pic>
        <p:nvPicPr>
          <p:cNvPr id="3076" name="Picture 4" descr="C:\Users\Vladan sep 2013\Desktop\PSZ\slike\4 b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6950" y="5229225"/>
            <a:ext cx="5734050" cy="10953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458200" y="2667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58200" y="5955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pic>
        <p:nvPicPr>
          <p:cNvPr id="4" name="Picture 2" descr="C:\Users\Vladan sep 2013\Desktop\PSZ\slike\6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05475" y="4800600"/>
            <a:ext cx="2828925" cy="2286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905000" y="5181600"/>
            <a:ext cx="6324600" cy="12954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Naive </a:t>
            </a:r>
            <a:r>
              <a:rPr lang="en-US" dirty="0" err="1" smtClean="0"/>
              <a:t>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500" dirty="0" err="1" smtClean="0"/>
              <a:t>Gde</a:t>
            </a:r>
            <a:r>
              <a:rPr lang="en-US" sz="2500" dirty="0" smtClean="0"/>
              <a:t> je </a:t>
            </a:r>
            <a:r>
              <a:rPr lang="en-US" sz="2500" dirty="0" err="1" smtClean="0"/>
              <a:t>izraz</a:t>
            </a:r>
            <a:endParaRPr lang="en-US" sz="25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pPr lvl="1">
              <a:buNone/>
            </a:pPr>
            <a:r>
              <a:rPr lang="en-US" sz="2500" dirty="0" err="1" smtClean="0"/>
              <a:t>Logaritam</a:t>
            </a:r>
            <a:r>
              <a:rPr lang="en-US" sz="2500" dirty="0" smtClean="0"/>
              <a:t> </a:t>
            </a:r>
            <a:r>
              <a:rPr lang="en-US" sz="2500" dirty="0" err="1" smtClean="0"/>
              <a:t>odnosa</a:t>
            </a:r>
            <a:r>
              <a:rPr lang="en-US" sz="2500" dirty="0" smtClean="0"/>
              <a:t> </a:t>
            </a:r>
            <a:r>
              <a:rPr lang="en-US" sz="2500" dirty="0" err="1" smtClean="0"/>
              <a:t>uslovnih</a:t>
            </a:r>
            <a:r>
              <a:rPr lang="en-US" sz="2500" dirty="0" smtClean="0"/>
              <a:t> </a:t>
            </a:r>
            <a:r>
              <a:rPr lang="en-US" sz="2500" dirty="0" err="1" smtClean="0"/>
              <a:t>verocatno</a:t>
            </a:r>
            <a:r>
              <a:rPr lang="sr-Latn-RS" sz="2500" dirty="0" smtClean="0"/>
              <a:t>ća za vektor x. </a:t>
            </a:r>
          </a:p>
          <a:p>
            <a:pPr lvl="1">
              <a:buNone/>
            </a:pPr>
            <a:r>
              <a:rPr lang="sr-Latn-RS" sz="2500" dirty="0" smtClean="0"/>
              <a:t>Zamenom izraza (2) u izraz (4) dobija se izraz:</a:t>
            </a:r>
          </a:p>
          <a:p>
            <a:pPr lvl="1">
              <a:buNone/>
            </a:pPr>
            <a:endParaRPr lang="sr-Latn-RS" sz="2500" dirty="0" smtClean="0"/>
          </a:p>
          <a:p>
            <a:pPr lvl="1">
              <a:buNone/>
            </a:pPr>
            <a:endParaRPr lang="sr-Latn-RS" sz="2500" dirty="0" smtClean="0"/>
          </a:p>
          <a:p>
            <a:pPr lvl="1">
              <a:buNone/>
            </a:pPr>
            <a:r>
              <a:rPr lang="sr-Latn-RS" sz="2500" dirty="0" smtClean="0"/>
              <a:t>Primetiti da su u kratkom dokumentu skoro sve</a:t>
            </a:r>
          </a:p>
          <a:p>
            <a:pPr lvl="1">
              <a:buNone/>
            </a:pPr>
            <a:r>
              <a:rPr lang="sr-Latn-RS" sz="2500" dirty="0" smtClean="0"/>
              <a:t>vrednosti fw jednake nuli.</a:t>
            </a:r>
          </a:p>
        </p:txBody>
      </p:sp>
      <p:pic>
        <p:nvPicPr>
          <p:cNvPr id="4" name="Picture 2" descr="C:\Users\Vladan sep 2013\Desktop\PSZ\slike\4 c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95475"/>
            <a:ext cx="4124325" cy="10001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458200" y="227647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(4)</a:t>
            </a:r>
            <a:endParaRPr lang="en-US" dirty="0"/>
          </a:p>
        </p:txBody>
      </p:sp>
      <p:pic>
        <p:nvPicPr>
          <p:cNvPr id="1027" name="Picture 3" descr="C:\Users\Vladan sep 2013\Desktop\PSZ\slike\5 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6563" y="3733800"/>
            <a:ext cx="3190875" cy="88582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458200" y="4050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sr-Latn-RS" dirty="0" smtClean="0"/>
              <a:t>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Naive 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Sada se ukupan zadatak klasifikacije svodi na računanje vrednosti verovatnoća p(Y=y) i procene parametra </a:t>
            </a:r>
            <a:r>
              <a:rPr lang="el-GR" dirty="0" smtClean="0"/>
              <a:t>θ</a:t>
            </a:r>
            <a:r>
              <a:rPr lang="sr-Latn-RS" dirty="0" smtClean="0"/>
              <a:t>wy koju dobijamo iz baze podatakana sledeći način:</a:t>
            </a:r>
            <a:endParaRPr lang="en-US" dirty="0"/>
          </a:p>
        </p:txBody>
      </p:sp>
      <p:pic>
        <p:nvPicPr>
          <p:cNvPr id="2051" name="Picture 3" descr="C:\Users\Vladan sep 2013\Desktop\PSZ\slike\5 b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0" y="4114800"/>
            <a:ext cx="2667000" cy="8953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458200" y="44884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sr-Latn-RS" dirty="0" smtClean="0"/>
              <a:t>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Naive </a:t>
            </a:r>
            <a:r>
              <a:rPr lang="en-US" dirty="0" smtClean="0"/>
              <a:t>B</a:t>
            </a:r>
            <a:r>
              <a:rPr lang="sr-Latn-RS" dirty="0" smtClean="0"/>
              <a:t>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Nwy je broj ponavljanja reči w u klasi y u bazi podataka (training set)</a:t>
            </a:r>
          </a:p>
          <a:p>
            <a:r>
              <a:rPr lang="sr-Latn-RS" dirty="0" smtClean="0"/>
              <a:t>Ny predstavlja sumu svih Nwy po w</a:t>
            </a:r>
          </a:p>
          <a:p>
            <a:r>
              <a:rPr lang="el-GR" dirty="0" smtClean="0"/>
              <a:t>α</a:t>
            </a:r>
            <a:r>
              <a:rPr lang="en-US" dirty="0" err="1" smtClean="0"/>
              <a:t>wy</a:t>
            </a:r>
            <a:r>
              <a:rPr lang="sr-Latn-RS" dirty="0" smtClean="0"/>
              <a:t> je parametar umekšavanja koji može uzeti bilo koju pozitivnu vrednost uključujući nulu.</a:t>
            </a:r>
            <a:r>
              <a:rPr lang="en-US" dirty="0" smtClean="0"/>
              <a:t> (</a:t>
            </a:r>
            <a:r>
              <a:rPr lang="en-US" dirty="0" err="1" smtClean="0"/>
              <a:t>Laplasov</a:t>
            </a:r>
            <a:r>
              <a:rPr lang="en-US" dirty="0" smtClean="0"/>
              <a:t> je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Testiranje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U </a:t>
            </a:r>
            <a:r>
              <a:rPr lang="sr-Latn-RS" sz="2500" dirty="0" smtClean="0"/>
              <a:t>realnim primerima baza podataka </a:t>
            </a:r>
            <a:endParaRPr lang="en-US" sz="2500" dirty="0" smtClean="0"/>
          </a:p>
          <a:p>
            <a:pPr lvl="1">
              <a:buNone/>
            </a:pPr>
            <a:r>
              <a:rPr lang="sr-Latn-RS" sz="2500" dirty="0" smtClean="0"/>
              <a:t>procenat lažnih imena (profila) je jako mali</a:t>
            </a:r>
            <a:endParaRPr lang="en-US" sz="2500" dirty="0" smtClean="0"/>
          </a:p>
          <a:p>
            <a:pPr lvl="1">
              <a:buNone/>
            </a:pPr>
            <a:r>
              <a:rPr lang="sr-Latn-RS" sz="2500" dirty="0" smtClean="0"/>
              <a:t>(60 miliona u odnosu na 200.000 – Likned In) </a:t>
            </a:r>
            <a:endParaRPr lang="en-US" sz="2500" dirty="0" smtClean="0"/>
          </a:p>
          <a:p>
            <a:pPr lvl="1">
              <a:buNone/>
            </a:pPr>
            <a:r>
              <a:rPr lang="sr-Latn-RS" sz="2500" dirty="0" smtClean="0"/>
              <a:t>što je nepogodno za proveru algoritma.</a:t>
            </a:r>
          </a:p>
          <a:p>
            <a:r>
              <a:rPr lang="sr-Latn-RS" sz="2500" dirty="0" smtClean="0"/>
              <a:t>Test primeri se prave tako da sadrže pola lažnih a pola ispravnih profila.</a:t>
            </a:r>
          </a:p>
          <a:p>
            <a:r>
              <a:rPr lang="sr-Latn-RS" sz="2500" dirty="0" smtClean="0"/>
              <a:t>Veličina n-grama se menja u koracima od 1 do 5.</a:t>
            </a:r>
          </a:p>
          <a:p>
            <a:r>
              <a:rPr lang="sr-Latn-RS" sz="2500" dirty="0" smtClean="0"/>
              <a:t>Imena su u unicode formatu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sr-Latn-RS" sz="2500" dirty="0" smtClean="0"/>
              <a:t> što omogućava internacionalizaciju imena.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Testiranje 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Veliki broj n-grama otežava rad algoritma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en-US" sz="2500" dirty="0" err="1" smtClean="0"/>
              <a:t>zato</a:t>
            </a:r>
            <a:r>
              <a:rPr lang="en-US" sz="2500" dirty="0" smtClean="0"/>
              <a:t> </a:t>
            </a:r>
            <a:r>
              <a:rPr lang="sr-Latn-RS" sz="2500" dirty="0" smtClean="0"/>
              <a:t>se n-grami sa samo jednom instancom eleminišu.</a:t>
            </a:r>
          </a:p>
          <a:p>
            <a:r>
              <a:rPr lang="sr-Latn-RS" sz="2500" dirty="0" smtClean="0"/>
              <a:t>Uvećavanjem veličine n-grama za 1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sr-Latn-RS" sz="2500" dirty="0" smtClean="0"/>
              <a:t>baza se u proseku uvećava </a:t>
            </a:r>
            <a:r>
              <a:rPr lang="en-US" sz="2500" dirty="0" smtClean="0"/>
              <a:t>2</a:t>
            </a:r>
            <a:r>
              <a:rPr lang="sr-Latn-RS" sz="2500" dirty="0" smtClean="0"/>
              <a:t> do </a:t>
            </a:r>
            <a:r>
              <a:rPr lang="en-US" sz="2500" dirty="0" smtClean="0"/>
              <a:t>3</a:t>
            </a:r>
            <a:r>
              <a:rPr lang="sr-Latn-RS" sz="2500" dirty="0" smtClean="0"/>
              <a:t> puta.</a:t>
            </a:r>
          </a:p>
          <a:p>
            <a:r>
              <a:rPr lang="sr-Latn-RS" sz="2500" dirty="0" smtClean="0"/>
              <a:t>Uvećavanje n-grama ne daje nužno bolje rezultate. Procenti uspešnosti za n=4 su veći nego za n=5, 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sr-Latn-RS" sz="2500" dirty="0" smtClean="0"/>
              <a:t>što znači da nema smisla imati n-grame veće od toga.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r>
              <a:rPr lang="en-US" dirty="0" smtClean="0"/>
              <a:t>/18</a:t>
            </a:r>
            <a:endParaRPr lang="en-US" dirty="0"/>
          </a:p>
        </p:txBody>
      </p:sp>
      <p:pic>
        <p:nvPicPr>
          <p:cNvPr id="2051" name="Picture 3" descr="C:\Users\Vladan sep 2013\Desktop\PSZ\slike i prezentacija\sl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1813" y="4876800"/>
            <a:ext cx="6884987" cy="1343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Testiranje 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Različito vrednovanje lažnih i ispravnih podstringova daje znatno bolje rezultate.</a:t>
            </a:r>
          </a:p>
          <a:p>
            <a:r>
              <a:rPr lang="sr-Latn-RS" dirty="0" smtClean="0"/>
              <a:t>AAADavid – loš naziv, iako je David ispravan naziv profila.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RS" dirty="0" smtClean="0"/>
              <a:t>Podstring AAA je dominantniji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RS" dirty="0" smtClean="0"/>
              <a:t>kao negativan.</a:t>
            </a:r>
          </a:p>
          <a:p>
            <a:r>
              <a:rPr lang="sr-Latn-RS" dirty="0" smtClean="0"/>
              <a:t>Lažno negativan profil je veći problem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RS" dirty="0" smtClean="0"/>
              <a:t>od lažno pozitivnog.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Provera sa e-mail adresama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asdfg@asdf.com </a:t>
            </a:r>
            <a:r>
              <a:rPr lang="en-US" sz="2500" dirty="0" err="1" smtClean="0"/>
              <a:t>protiv</a:t>
            </a:r>
            <a:r>
              <a:rPr lang="en-US" sz="2500" dirty="0" smtClean="0"/>
              <a:t> jagd@gmail.com</a:t>
            </a:r>
          </a:p>
          <a:p>
            <a:r>
              <a:rPr lang="en-US" sz="2500" dirty="0" err="1" smtClean="0"/>
              <a:t>Preciznost</a:t>
            </a:r>
            <a:r>
              <a:rPr lang="en-US" sz="2500" dirty="0" smtClean="0"/>
              <a:t> je </a:t>
            </a:r>
            <a:r>
              <a:rPr lang="en-US" sz="2500" dirty="0" err="1" smtClean="0"/>
              <a:t>veoma</a:t>
            </a:r>
            <a:r>
              <a:rPr lang="en-US" sz="2500" dirty="0" smtClean="0"/>
              <a:t> mala </a:t>
            </a:r>
            <a:r>
              <a:rPr lang="en-US" sz="2500" dirty="0" err="1" smtClean="0"/>
              <a:t>za</a:t>
            </a:r>
            <a:r>
              <a:rPr lang="en-US" sz="2500" dirty="0" smtClean="0"/>
              <a:t> </a:t>
            </a:r>
            <a:r>
              <a:rPr lang="sr-Latn-RS" sz="2500" dirty="0" smtClean="0"/>
              <a:t>proveru e-mail adresa.</a:t>
            </a:r>
          </a:p>
          <a:p>
            <a:r>
              <a:rPr lang="sr-Latn-RS" sz="2500" dirty="0" smtClean="0"/>
              <a:t>Preciznost raste ako se pri pravljenju n-grama</a:t>
            </a:r>
          </a:p>
          <a:p>
            <a:pPr>
              <a:buNone/>
            </a:pPr>
            <a:r>
              <a:rPr lang="sr-Latn-RS" sz="2500" dirty="0" smtClean="0"/>
              <a:t>	imenu i prezimenu profila priključi i e-mail adresa.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352" y="6305550"/>
            <a:ext cx="6126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r>
              <a:rPr lang="sr-Latn-RS" dirty="0" smtClean="0"/>
              <a:t>/18</a:t>
            </a:r>
            <a:endParaRPr lang="en-US" dirty="0"/>
          </a:p>
        </p:txBody>
      </p:sp>
      <p:pic>
        <p:nvPicPr>
          <p:cNvPr id="1026" name="Picture 2" descr="C:\Users\Vladan sep 2013\Desktop\PSZ\slike i prezentacija\sl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4650" y="3629025"/>
            <a:ext cx="3790950" cy="2847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Naive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sr-Latn-RS" dirty="0" smtClean="0"/>
              <a:t>širanjem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Kao što znamo određeni mali broj imena</a:t>
            </a:r>
            <a:br>
              <a:rPr lang="sr-Latn-RS" sz="2500" dirty="0" smtClean="0"/>
            </a:br>
            <a:r>
              <a:rPr lang="sr-Latn-RS" sz="2500" dirty="0" smtClean="0"/>
              <a:t>se mnogo češće pojavljuje u odnosu na ostala.</a:t>
            </a:r>
          </a:p>
          <a:p>
            <a:r>
              <a:rPr lang="sr-Latn-RS" sz="2500" dirty="0" smtClean="0"/>
              <a:t>Mali broj imena (npr. Smith, Johnson, Williams...) </a:t>
            </a:r>
            <a:br>
              <a:rPr lang="sr-Latn-RS" sz="2500" dirty="0" smtClean="0"/>
            </a:br>
            <a:r>
              <a:rPr lang="sr-Latn-RS" sz="2500" dirty="0" smtClean="0"/>
              <a:t>uzima veliki procenat u ukupnom pojavljivanju</a:t>
            </a:r>
            <a:br>
              <a:rPr lang="sr-Latn-RS" sz="2500" dirty="0" smtClean="0"/>
            </a:br>
            <a:r>
              <a:rPr lang="sr-Latn-RS" sz="2500" dirty="0" smtClean="0"/>
              <a:t>među svim. </a:t>
            </a:r>
          </a:p>
          <a:p>
            <a:r>
              <a:rPr lang="sr-Latn-RS" sz="2500" dirty="0" smtClean="0"/>
              <a:t>Keširanjem izbegavamo pravljenje n-grama i</a:t>
            </a:r>
            <a:br>
              <a:rPr lang="sr-Latn-RS" sz="2500" dirty="0" smtClean="0"/>
            </a:br>
            <a:r>
              <a:rPr lang="sr-Latn-RS" sz="2500" dirty="0" smtClean="0"/>
              <a:t>pristupanje bazi podataka, koje je veoma skupo.</a:t>
            </a:r>
            <a:endParaRPr lang="sr-Latn-RS" sz="2500" dirty="0" smtClean="0"/>
          </a:p>
          <a:p>
            <a:r>
              <a:rPr lang="sr-Latn-RS" sz="2500" dirty="0" smtClean="0"/>
              <a:t>Zbog mogućih promašaja pristup kešu mora biti</a:t>
            </a:r>
            <a:br>
              <a:rPr lang="sr-Latn-RS" sz="2500" dirty="0" smtClean="0"/>
            </a:br>
            <a:r>
              <a:rPr lang="sr-Latn-RS" sz="2500" dirty="0" smtClean="0"/>
              <a:t>veoma kratak, zbog čega će se u njemu nalaziti</a:t>
            </a:r>
            <a:br>
              <a:rPr lang="sr-Latn-RS" sz="2500" dirty="0" smtClean="0"/>
            </a:br>
            <a:r>
              <a:rPr lang="sr-Latn-RS" sz="2500" dirty="0" smtClean="0"/>
              <a:t>samo mali broj najčešćih imena.</a:t>
            </a:r>
            <a:endParaRPr lang="sr-Latn-RS" sz="25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Naive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sr-Latn-RS" dirty="0" smtClean="0"/>
              <a:t>širanjem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Mnogo primenjiviji princip za naš slučaj</a:t>
            </a:r>
            <a:r>
              <a:rPr lang="sr-Latn-RS" sz="2500" dirty="0" smtClean="0"/>
              <a:t> </a:t>
            </a:r>
            <a:r>
              <a:rPr lang="sr-Latn-RS" sz="2500" dirty="0" smtClean="0"/>
              <a:t>je </a:t>
            </a:r>
            <a:br>
              <a:rPr lang="sr-Latn-RS" sz="2500" dirty="0" smtClean="0"/>
            </a:br>
            <a:r>
              <a:rPr lang="sr-Latn-RS" sz="2500" dirty="0" smtClean="0"/>
              <a:t>čuvanje najčešćih n-grama.</a:t>
            </a:r>
          </a:p>
          <a:p>
            <a:r>
              <a:rPr lang="sr-Latn-RS" sz="2500" dirty="0" smtClean="0"/>
              <a:t>Periodično obilaziti bazu i n-grame</a:t>
            </a:r>
            <a:br>
              <a:rPr lang="sr-Latn-RS" sz="2500" dirty="0" smtClean="0"/>
            </a:br>
            <a:r>
              <a:rPr lang="sr-Latn-RS" sz="2500" dirty="0" smtClean="0"/>
              <a:t>sa najviše instanci prepisati u keš memoriju.</a:t>
            </a:r>
          </a:p>
          <a:p>
            <a:r>
              <a:rPr lang="sr-Latn-RS" sz="2500" dirty="0" smtClean="0"/>
              <a:t>Na ovaj način pravimo n-grame (jeftina operacija) ali</a:t>
            </a:r>
            <a:br>
              <a:rPr lang="sr-Latn-RS" sz="2500" dirty="0" smtClean="0"/>
            </a:br>
            <a:r>
              <a:rPr lang="sr-Latn-RS" sz="2500" dirty="0" smtClean="0"/>
              <a:t>izbegavano pristup bazi podataka (skupa operacija).</a:t>
            </a:r>
          </a:p>
          <a:p>
            <a:r>
              <a:rPr lang="sr-Latn-RS" sz="2500" dirty="0" smtClean="0"/>
              <a:t>Keširane podatke čuvati u hash tabeli kako bi </a:t>
            </a:r>
            <a:br>
              <a:rPr lang="sr-Latn-RS" sz="2500" dirty="0" smtClean="0"/>
            </a:br>
            <a:r>
              <a:rPr lang="sr-Latn-RS" sz="2500" dirty="0" smtClean="0"/>
              <a:t>pristup bio približan O(n) i miss penalty što manji.</a:t>
            </a:r>
          </a:p>
          <a:p>
            <a:r>
              <a:rPr lang="sr-Latn-RS" sz="2500" dirty="0" smtClean="0"/>
              <a:t>Odabrati veličinu keša dinamički u zavisnosti</a:t>
            </a:r>
            <a:br>
              <a:rPr lang="sr-Latn-RS" sz="2500" dirty="0" smtClean="0"/>
            </a:br>
            <a:r>
              <a:rPr lang="sr-Latn-RS" sz="2500" dirty="0" smtClean="0"/>
              <a:t>od odnosa hit/miss stope.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</a:t>
            </a:r>
            <a:r>
              <a:rPr lang="sr-Latn-RS" dirty="0" smtClean="0"/>
              <a:t>žna imena profila u socijalnim mrežama dobijena </a:t>
            </a:r>
          </a:p>
          <a:p>
            <a:pPr>
              <a:buNone/>
            </a:pPr>
            <a:r>
              <a:rPr lang="sr-Latn-RS" dirty="0" smtClean="0"/>
              <a:t>	od strane zlonamernih korisnika</a:t>
            </a:r>
          </a:p>
          <a:p>
            <a:pPr>
              <a:buNone/>
            </a:pPr>
            <a:r>
              <a:rPr lang="sr-Latn-RS" dirty="0" smtClean="0"/>
              <a:t>	dovela su do razvijanja naprednijih algoritama</a:t>
            </a:r>
          </a:p>
          <a:p>
            <a:pPr>
              <a:buNone/>
            </a:pPr>
            <a:r>
              <a:rPr lang="sr-Latn-RS" dirty="0" smtClean="0"/>
              <a:t>	za njihovu detekciju.</a:t>
            </a:r>
          </a:p>
          <a:p>
            <a:endParaRPr lang="sr-Latn-RS" dirty="0" smtClean="0"/>
          </a:p>
          <a:p>
            <a:r>
              <a:rPr lang="sr-Latn-RS" dirty="0" smtClean="0"/>
              <a:t>Naive Bayes koristi Bajesovu teoremu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RS" dirty="0" smtClean="0"/>
              <a:t>i bazu podataka sa ispravnim i lažnim imenima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	</a:t>
            </a:r>
            <a:r>
              <a:rPr lang="sr-Latn-RS" dirty="0" smtClean="0"/>
              <a:t>za detekciju lažnih imena.</a:t>
            </a:r>
          </a:p>
          <a:p>
            <a:endParaRPr lang="sr-Latn-RS" dirty="0" smtClean="0"/>
          </a:p>
          <a:p>
            <a:r>
              <a:rPr lang="sr-Latn-RS" dirty="0" smtClean="0"/>
              <a:t>Pomoću ovog algoritma procenat </a:t>
            </a:r>
          </a:p>
          <a:p>
            <a:pPr>
              <a:buNone/>
            </a:pPr>
            <a:r>
              <a:rPr lang="sr-Latn-RS" dirty="0" smtClean="0"/>
              <a:t>	lažno pozitivnih detektovanih imena </a:t>
            </a:r>
          </a:p>
          <a:p>
            <a:pPr>
              <a:buNone/>
            </a:pPr>
            <a:r>
              <a:rPr lang="sr-Latn-RS" dirty="0" smtClean="0"/>
              <a:t>	je prepolovljen (sa 7% na 3,3%).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0" indent="-360000"/>
            <a:r>
              <a:rPr lang="sr-Latn-RS" sz="2500" dirty="0" smtClean="0"/>
              <a:t>Naive Bayes algoritam koji detektuje lažna imena pomoću n-grama postiže zavidne rezultate </a:t>
            </a:r>
            <a:endParaRPr lang="en-US" sz="2500" dirty="0" smtClean="0"/>
          </a:p>
          <a:p>
            <a:pPr marL="360000" indent="-360000">
              <a:buNone/>
            </a:pPr>
            <a:r>
              <a:rPr lang="en-US" sz="2500" dirty="0" smtClean="0"/>
              <a:t>	</a:t>
            </a:r>
            <a:r>
              <a:rPr lang="sr-Latn-RS" sz="2500" dirty="0" smtClean="0"/>
              <a:t>uz pomoć sitnih poboljšanja i optimizacija algoritma.</a:t>
            </a:r>
          </a:p>
          <a:p>
            <a:pPr marL="360000" indent="-360000"/>
            <a:r>
              <a:rPr lang="sr-Latn-RS" sz="2500" dirty="0" smtClean="0"/>
              <a:t>Glavni smer u unapređenju algoritma bi bio smanjenje klasifikovanja imena kao lažno negativnih. </a:t>
            </a:r>
            <a:endParaRPr lang="en-US" sz="2500" dirty="0" smtClean="0"/>
          </a:p>
          <a:p>
            <a:pPr marL="360000" indent="-360000">
              <a:buNone/>
            </a:pPr>
            <a:r>
              <a:rPr lang="en-US" sz="2500" dirty="0" smtClean="0"/>
              <a:t>	</a:t>
            </a:r>
            <a:r>
              <a:rPr lang="sr-Latn-RS" sz="2500" dirty="0" smtClean="0"/>
              <a:t>To rezultuje odvraćanjem korisnika od korišćenja aplikacije ili sajta zbog negativnog iskustva sa upisom iako je uneseno ime ispravno.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5364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Prednosti 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Detektuje ljudske i automatizovane zlonamerne korisnike.</a:t>
            </a:r>
          </a:p>
          <a:p>
            <a:r>
              <a:rPr lang="en-US" sz="2500" dirty="0" smtClean="0"/>
              <a:t>M</a:t>
            </a:r>
            <a:r>
              <a:rPr lang="sr-Latn-RS" sz="2500" dirty="0" smtClean="0"/>
              <a:t>ože da se koristi u trenutku registracije</a:t>
            </a:r>
          </a:p>
          <a:p>
            <a:pPr>
              <a:buNone/>
            </a:pPr>
            <a:r>
              <a:rPr lang="sr-Latn-RS" sz="2500" dirty="0" smtClean="0"/>
              <a:t>	(nisu potrebni clickstream history</a:t>
            </a:r>
          </a:p>
          <a:p>
            <a:pPr>
              <a:buNone/>
            </a:pPr>
            <a:r>
              <a:rPr lang="sr-Latn-RS" sz="2500" dirty="0" smtClean="0"/>
              <a:t>	niti grafovi povezanosti korisnika).</a:t>
            </a:r>
          </a:p>
          <a:p>
            <a:r>
              <a:rPr lang="sr-Latn-RS" sz="2500" dirty="0" smtClean="0"/>
              <a:t>Predupređuje zloupotrebe time što</a:t>
            </a:r>
          </a:p>
          <a:p>
            <a:pPr>
              <a:buNone/>
            </a:pPr>
            <a:r>
              <a:rPr lang="sr-Latn-RS" sz="2500" dirty="0" smtClean="0"/>
              <a:t>	odmah prepoznaje lažnog korisnika.</a:t>
            </a:r>
          </a:p>
          <a:p>
            <a:r>
              <a:rPr lang="sr-Latn-RS" sz="2500" dirty="0" smtClean="0"/>
              <a:t>Analizira i e-mail adrese.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Mane </a:t>
            </a:r>
            <a:r>
              <a:rPr lang="en-US" dirty="0" err="1" smtClean="0"/>
              <a:t>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Nemogućnost korišćenja algoritma nad imenima </a:t>
            </a:r>
          </a:p>
          <a:p>
            <a:pPr>
              <a:buNone/>
            </a:pPr>
            <a:r>
              <a:rPr lang="sr-Latn-RS" sz="2500" dirty="0" smtClean="0"/>
              <a:t>	kao celim rečima.</a:t>
            </a:r>
          </a:p>
          <a:p>
            <a:r>
              <a:rPr lang="sr-Latn-RS" sz="2500" dirty="0" smtClean="0"/>
              <a:t>Neophodnost pravljenja n-grama.</a:t>
            </a:r>
          </a:p>
          <a:p>
            <a:r>
              <a:rPr lang="sr-Latn-RS" sz="2500" dirty="0" smtClean="0"/>
              <a:t>Velika baza podataka.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-gram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David</a:t>
            </a:r>
          </a:p>
          <a:p>
            <a:r>
              <a:rPr lang="sr-Latn-RS" sz="2500" dirty="0" smtClean="0"/>
              <a:t>3-gram:</a:t>
            </a:r>
          </a:p>
          <a:p>
            <a:pPr lvl="1"/>
            <a:r>
              <a:rPr lang="sr-Latn-RS" sz="2500" dirty="0" smtClean="0"/>
              <a:t>Dav, avi, vid</a:t>
            </a:r>
          </a:p>
          <a:p>
            <a:r>
              <a:rPr lang="sr-Latn-RS" sz="2500" dirty="0" smtClean="0"/>
              <a:t>3-gram sa graničnim znakovima (</a:t>
            </a:r>
            <a:r>
              <a:rPr lang="en-US" sz="2500" dirty="0" smtClean="0"/>
              <a:t>\^ </a:t>
            </a:r>
            <a:r>
              <a:rPr lang="en-US" sz="2500" dirty="0" err="1" smtClean="0"/>
              <a:t>i</a:t>
            </a:r>
            <a:r>
              <a:rPr lang="en-US" sz="2500" dirty="0" smtClean="0"/>
              <a:t> \$</a:t>
            </a:r>
            <a:r>
              <a:rPr lang="sr-Latn-RS" sz="2500" dirty="0" smtClean="0"/>
              <a:t>):</a:t>
            </a:r>
          </a:p>
          <a:p>
            <a:pPr lvl="1"/>
            <a:r>
              <a:rPr lang="sv-SE" sz="2500" dirty="0" smtClean="0"/>
              <a:t>\^Da</a:t>
            </a:r>
            <a:r>
              <a:rPr lang="sr-Latn-RS" sz="2500" dirty="0" smtClean="0"/>
              <a:t>,</a:t>
            </a:r>
            <a:r>
              <a:rPr lang="sv-SE" sz="2500" dirty="0" smtClean="0"/>
              <a:t> dav</a:t>
            </a:r>
            <a:r>
              <a:rPr lang="sr-Latn-RS" sz="2500" dirty="0" smtClean="0"/>
              <a:t>, </a:t>
            </a:r>
            <a:r>
              <a:rPr lang="sv-SE" sz="2500" dirty="0" smtClean="0"/>
              <a:t>avi</a:t>
            </a:r>
            <a:r>
              <a:rPr lang="sr-Latn-RS" sz="2500" dirty="0" smtClean="0"/>
              <a:t>,</a:t>
            </a:r>
            <a:r>
              <a:rPr lang="sv-SE" sz="2500" dirty="0" smtClean="0"/>
              <a:t> vid</a:t>
            </a:r>
            <a:r>
              <a:rPr lang="sr-Latn-RS" sz="2500" dirty="0" smtClean="0"/>
              <a:t>,</a:t>
            </a:r>
            <a:r>
              <a:rPr lang="sv-SE" sz="2500" dirty="0" smtClean="0"/>
              <a:t> id\$</a:t>
            </a:r>
            <a:endParaRPr lang="en-US" sz="2500" dirty="0" smtClean="0"/>
          </a:p>
          <a:p>
            <a:pPr lvl="1"/>
            <a:endParaRPr lang="en-US" sz="2500" dirty="0" smtClean="0"/>
          </a:p>
          <a:p>
            <a:r>
              <a:rPr lang="sr-Latn-RS" sz="2500" dirty="0" smtClean="0"/>
              <a:t>Broj n-grama je m-n+1 gde je m broj slova u reči w, </a:t>
            </a:r>
          </a:p>
          <a:p>
            <a:pPr>
              <a:buNone/>
            </a:pPr>
            <a:r>
              <a:rPr lang="sr-Latn-RS" sz="2500" dirty="0" smtClean="0"/>
              <a:t>	a n veličina n-grama.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Missing feature protiv n-gram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Kako razmatrati reč koja nije u bazi?</a:t>
            </a:r>
          </a:p>
          <a:p>
            <a:pPr lvl="1"/>
            <a:r>
              <a:rPr lang="sr-Latn-RS" dirty="0" smtClean="0"/>
              <a:t>Missing feature</a:t>
            </a:r>
          </a:p>
          <a:p>
            <a:pPr lvl="1"/>
            <a:r>
              <a:rPr lang="sr-Latn-RS" dirty="0" smtClean="0"/>
              <a:t>Iterativno pravnjenje n-grama:</a:t>
            </a:r>
          </a:p>
          <a:p>
            <a:pPr lvl="1">
              <a:buNone/>
            </a:pPr>
            <a:r>
              <a:rPr lang="sr-Latn-RS" dirty="0" smtClean="0"/>
              <a:t>	nepostojeći n-gram podeliti</a:t>
            </a:r>
          </a:p>
          <a:p>
            <a:pPr lvl="1">
              <a:buNone/>
            </a:pPr>
            <a:r>
              <a:rPr lang="sr-Latn-RS" dirty="0" smtClean="0"/>
              <a:t>	 u dva (n-1)-grama.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Bayes-ova 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err="1" smtClean="0"/>
              <a:t>Za</a:t>
            </a:r>
            <a:r>
              <a:rPr lang="en-US" sz="2500" dirty="0" smtClean="0"/>
              <a:t> </a:t>
            </a:r>
            <a:r>
              <a:rPr lang="en-US" sz="2500" dirty="0" err="1" smtClean="0"/>
              <a:t>dva</a:t>
            </a:r>
            <a:r>
              <a:rPr lang="en-US" sz="2500" dirty="0" smtClean="0"/>
              <a:t> </a:t>
            </a:r>
            <a:r>
              <a:rPr lang="en-US" sz="2500" dirty="0" err="1" smtClean="0"/>
              <a:t>slucaja</a:t>
            </a:r>
            <a:r>
              <a:rPr lang="en-US" sz="2500" dirty="0" smtClean="0"/>
              <a:t> A </a:t>
            </a:r>
            <a:r>
              <a:rPr lang="en-US" sz="2500" dirty="0" err="1" smtClean="0"/>
              <a:t>i</a:t>
            </a:r>
            <a:r>
              <a:rPr lang="en-US" sz="2500" dirty="0" smtClean="0"/>
              <a:t> B </a:t>
            </a:r>
            <a:r>
              <a:rPr lang="en-US" sz="2500" dirty="0" err="1" smtClean="0"/>
              <a:t>teorema</a:t>
            </a:r>
            <a:r>
              <a:rPr lang="en-US" sz="2500" dirty="0" smtClean="0"/>
              <a:t> </a:t>
            </a:r>
            <a:r>
              <a:rPr lang="en-US" sz="2500" dirty="0" err="1" smtClean="0"/>
              <a:t>glasi</a:t>
            </a:r>
            <a:r>
              <a:rPr lang="en-US" sz="2500" dirty="0" smtClean="0"/>
              <a:t>:</a:t>
            </a:r>
          </a:p>
          <a:p>
            <a:endParaRPr lang="en-US" sz="2500" dirty="0" smtClean="0"/>
          </a:p>
          <a:p>
            <a:pPr>
              <a:buNone/>
            </a:pPr>
            <a:r>
              <a:rPr lang="sr-Latn-RS" sz="2500" dirty="0" smtClean="0"/>
              <a:t>		P(A</a:t>
            </a:r>
            <a:r>
              <a:rPr lang="en-US" sz="2500" dirty="0" smtClean="0"/>
              <a:t>|B) = P(B|A) * P(A) / P(B)</a:t>
            </a:r>
          </a:p>
          <a:p>
            <a:endParaRPr lang="en-US" sz="2500" dirty="0" smtClean="0"/>
          </a:p>
          <a:p>
            <a:r>
              <a:rPr lang="en-US" sz="2500" dirty="0" smtClean="0"/>
              <a:t>P(A) je </a:t>
            </a:r>
            <a:r>
              <a:rPr lang="en-US" sz="2500" dirty="0" err="1" smtClean="0"/>
              <a:t>verocat</a:t>
            </a:r>
            <a:r>
              <a:rPr lang="sr-Latn-RS" sz="2500" dirty="0" smtClean="0"/>
              <a:t>noća A</a:t>
            </a:r>
          </a:p>
          <a:p>
            <a:r>
              <a:rPr lang="sr-Latn-RS" sz="2500" dirty="0" smtClean="0"/>
              <a:t>P(</a:t>
            </a:r>
            <a:r>
              <a:rPr lang="en-US" sz="2500" dirty="0" smtClean="0"/>
              <a:t>B|A) </a:t>
            </a:r>
            <a:r>
              <a:rPr lang="sr-Latn-RS" sz="2500" dirty="0" smtClean="0"/>
              <a:t> je verovatnoća B pod uslovom da se dogodi A</a:t>
            </a:r>
          </a:p>
          <a:p>
            <a:r>
              <a:rPr lang="sr-Latn-RS" sz="2500" dirty="0" smtClean="0"/>
              <a:t>P(B) je verovatnoća B</a:t>
            </a:r>
            <a:endParaRPr lang="en-US" sz="25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Naive 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Naiv Bayes klasifikator ima zadatak</a:t>
            </a:r>
          </a:p>
          <a:p>
            <a:pPr>
              <a:buNone/>
            </a:pPr>
            <a:r>
              <a:rPr lang="sr-Latn-RS" sz="2500" dirty="0" smtClean="0"/>
              <a:t>	da aproksimira nepoznatu funkciju f.</a:t>
            </a:r>
          </a:p>
          <a:p>
            <a:endParaRPr lang="sr-Latn-RS" sz="2500" dirty="0" smtClean="0"/>
          </a:p>
          <a:p>
            <a:endParaRPr lang="sr-Latn-RS" sz="2500" dirty="0" smtClean="0"/>
          </a:p>
          <a:p>
            <a:endParaRPr lang="sr-Latn-RS" sz="2500" dirty="0" smtClean="0"/>
          </a:p>
          <a:p>
            <a:r>
              <a:rPr lang="sr-Latn-RS" sz="2500" dirty="0" smtClean="0"/>
              <a:t>Ako je X slučajna promenljiva koja uzima vrednosti</a:t>
            </a:r>
          </a:p>
          <a:p>
            <a:pPr>
              <a:buNone/>
            </a:pPr>
            <a:r>
              <a:rPr lang="sr-Latn-RS" sz="2500" dirty="0" smtClean="0"/>
              <a:t>	iz F, tada f može biti procenjena računanjem:</a:t>
            </a:r>
          </a:p>
          <a:p>
            <a:pPr>
              <a:buNone/>
            </a:pPr>
            <a:endParaRPr lang="sr-Latn-RS" sz="2500" dirty="0" smtClean="0"/>
          </a:p>
          <a:p>
            <a:pPr>
              <a:buNone/>
            </a:pPr>
            <a:endParaRPr lang="sr-Latn-RS" sz="2500" dirty="0" smtClean="0"/>
          </a:p>
          <a:p>
            <a:pPr>
              <a:buNone/>
            </a:pPr>
            <a:r>
              <a:rPr lang="sr-Latn-RS" sz="2500" dirty="0" smtClean="0"/>
              <a:t>	i uzimanjem vrednosti Y za  koje je py najveće.</a:t>
            </a:r>
          </a:p>
        </p:txBody>
      </p:sp>
      <p:pic>
        <p:nvPicPr>
          <p:cNvPr id="1026" name="Picture 2" descr="C:\Users\Vladan sep 2013\Desktop\PSZ\slike\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6050" y="2286000"/>
            <a:ext cx="3867150" cy="638175"/>
          </a:xfrm>
          <a:prstGeom prst="rect">
            <a:avLst/>
          </a:prstGeom>
          <a:noFill/>
        </p:spPr>
      </p:pic>
      <p:pic>
        <p:nvPicPr>
          <p:cNvPr id="1028" name="Picture 4" descr="C:\Users\Vladan sep 2013\Desktop\PSZ\slike\1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4675" y="3429000"/>
            <a:ext cx="3057525" cy="333375"/>
          </a:xfrm>
          <a:prstGeom prst="rect">
            <a:avLst/>
          </a:prstGeom>
          <a:noFill/>
        </p:spPr>
      </p:pic>
      <p:pic>
        <p:nvPicPr>
          <p:cNvPr id="1029" name="Picture 5" descr="C:\Users\Vladan sep 2013\Desktop\PSZ\slike\1b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14675" y="2895600"/>
            <a:ext cx="3057525" cy="400050"/>
          </a:xfrm>
          <a:prstGeom prst="rect">
            <a:avLst/>
          </a:prstGeom>
          <a:noFill/>
        </p:spPr>
      </p:pic>
      <p:pic>
        <p:nvPicPr>
          <p:cNvPr id="1030" name="Picture 6" descr="C:\Users\Vladan sep 2013\Desktop\PSZ\slike\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62275" y="4905375"/>
            <a:ext cx="3219450" cy="504825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Naive 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500" dirty="0" smtClean="0"/>
              <a:t>Verovatnoću računamo na sledeći način:</a:t>
            </a:r>
          </a:p>
          <a:p>
            <a:endParaRPr lang="sr-Latn-RS" sz="2500" dirty="0" smtClean="0"/>
          </a:p>
          <a:p>
            <a:endParaRPr lang="sr-Latn-RS" sz="2500" dirty="0" smtClean="0"/>
          </a:p>
          <a:p>
            <a:r>
              <a:rPr lang="sr-Latn-RS" sz="2500" dirty="0" smtClean="0"/>
              <a:t>Klasifikujemo kratak dokument koji se</a:t>
            </a:r>
          </a:p>
          <a:p>
            <a:pPr>
              <a:buNone/>
            </a:pPr>
            <a:r>
              <a:rPr lang="sr-Latn-RS" sz="2500" dirty="0" smtClean="0"/>
              <a:t>	sastoji od uređenog niza reči (x1, ..., xm).</a:t>
            </a:r>
          </a:p>
          <a:p>
            <a:r>
              <a:rPr lang="sr-Latn-RS" sz="2500" dirty="0" smtClean="0"/>
              <a:t>Pretpostavlja se da je svaka rec dobijena nezavisno sa multinomijalnom respodelom.</a:t>
            </a:r>
            <a:endParaRPr lang="en-US" sz="2500" dirty="0"/>
          </a:p>
        </p:txBody>
      </p:sp>
      <p:pic>
        <p:nvPicPr>
          <p:cNvPr id="2050" name="Picture 2" descr="C:\Users\Vladan sep 2013\Desktop\PSZ\slike\3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828800"/>
            <a:ext cx="6542087" cy="1085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458200" y="2373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r>
              <a:rPr lang="en-US" dirty="0" smtClean="0"/>
              <a:t>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561</TotalTime>
  <Words>467</Words>
  <Application>Microsoft Office PowerPoint</Application>
  <PresentationFormat>On-screen Show (4:3)</PresentationFormat>
  <Paragraphs>169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Naive Bayes algoritam  za detektovanje lažnih imena profila u socijalnim mrežama</vt:lpstr>
      <vt:lpstr>Motiv</vt:lpstr>
      <vt:lpstr>Prednosti algoritma</vt:lpstr>
      <vt:lpstr>Mane algoritma</vt:lpstr>
      <vt:lpstr>N-gram</vt:lpstr>
      <vt:lpstr>Missing feature protiv n-gram</vt:lpstr>
      <vt:lpstr>Bayes-ova teorema</vt:lpstr>
      <vt:lpstr>Naive Bayes</vt:lpstr>
      <vt:lpstr>Naive Bayes</vt:lpstr>
      <vt:lpstr>Naive Bayes</vt:lpstr>
      <vt:lpstr>Naive Bayes</vt:lpstr>
      <vt:lpstr>Naive Bayes</vt:lpstr>
      <vt:lpstr>Naive Bayes</vt:lpstr>
      <vt:lpstr>Testiranje algoritma</vt:lpstr>
      <vt:lpstr>Testiranje algoritma</vt:lpstr>
      <vt:lpstr>Testiranje algoritma</vt:lpstr>
      <vt:lpstr>Provera sa e-mail adresama</vt:lpstr>
      <vt:lpstr>Naive Bayes sa keširanjem</vt:lpstr>
      <vt:lpstr>Naive Bayes sa keširanjem</vt:lpstr>
      <vt:lpstr>Zaključak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Vladan sep 2013</dc:creator>
  <cp:lastModifiedBy>Vladan sep 2013</cp:lastModifiedBy>
  <cp:revision>145</cp:revision>
  <dcterms:created xsi:type="dcterms:W3CDTF">2006-08-16T00:00:00Z</dcterms:created>
  <dcterms:modified xsi:type="dcterms:W3CDTF">2015-01-07T17:47:16Z</dcterms:modified>
</cp:coreProperties>
</file>